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_rels/notesSlide29.xml.rels" ContentType="application/vnd.openxmlformats-package.relationships+xml"/>
  <Override PartName="/ppt/media/image28.jpeg" ContentType="image/jpeg"/>
  <Override PartName="/ppt/media/image1.png" ContentType="image/png"/>
  <Override PartName="/ppt/media/image7.jpeg" ContentType="image/jpeg"/>
  <Override PartName="/ppt/media/image2.jpeg" ContentType="image/jpeg"/>
  <Override PartName="/ppt/media/image3.png" ContentType="image/png"/>
  <Override PartName="/ppt/media/image4.jpeg" ContentType="image/jpeg"/>
  <Override PartName="/ppt/media/image11.png" ContentType="image/png"/>
  <Override PartName="/ppt/media/image5.jpeg" ContentType="image/jpeg"/>
  <Override PartName="/ppt/media/image8.jpeg" ContentType="image/jpeg"/>
  <Override PartName="/ppt/media/image6.png" ContentType="image/png"/>
  <Override PartName="/ppt/media/image9.jpeg" ContentType="image/jpeg"/>
  <Override PartName="/ppt/media/image10.png" ContentType="image/png"/>
  <Override PartName="/ppt/media/image12.png" ContentType="image/png"/>
  <Override PartName="/ppt/media/image18.jpeg" ContentType="image/jpe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24.jpeg" ContentType="image/jpeg"/>
  <Override PartName="/ppt/media/image19.png" ContentType="image/png"/>
  <Override PartName="/ppt/media/image20.jpeg" ContentType="image/jpeg"/>
  <Override PartName="/ppt/media/image21.png" ContentType="image/png"/>
  <Override PartName="/ppt/media/image22.jpeg" ContentType="image/jpeg"/>
  <Override PartName="/ppt/media/image23.png" ContentType="image/png"/>
  <Override PartName="/ppt/media/image25.png" ContentType="image/png"/>
  <Override PartName="/ppt/media/image26.png" ContentType="image/png"/>
  <Override PartName="/ppt/media/image27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23.xml" ContentType="application/vnd.openxmlformats-officedocument.presentationml.slide+xml"/>
  <Override PartName="/ppt/slides/slide7.xml" ContentType="application/vnd.openxmlformats-officedocument.presentationml.slide+xml"/>
  <Override PartName="/ppt/slides/slide24.xml" ContentType="application/vnd.openxmlformats-officedocument.presentationml.slide+xml"/>
  <Override PartName="/ppt/slides/slide8.xml" ContentType="application/vnd.openxmlformats-officedocument.presentationml.slide+xml"/>
  <Override PartName="/ppt/slides/slide25.xml" ContentType="application/vnd.openxmlformats-officedocument.presentationml.slide+xml"/>
  <Override PartName="/ppt/slides/slide9.xml" ContentType="application/vnd.openxmlformats-officedocument.presentationml.slide+xml"/>
  <Override PartName="/ppt/slides/slide26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_rels/slide1.xml.rels" ContentType="application/vnd.openxmlformats-package.relationships+xml"/>
  <Override PartName="/ppt/slides/_rels/slide22.xml.rels" ContentType="application/vnd.openxmlformats-package.relationships+xml"/>
  <Override PartName="/ppt/slides/_rels/slide2.xml.rels" ContentType="application/vnd.openxmlformats-package.relationships+xml"/>
  <Override PartName="/ppt/slides/_rels/slide20.xml.rels" ContentType="application/vnd.openxmlformats-package.relationships+xml"/>
  <Override PartName="/ppt/slides/_rels/slide3.xml.rels" ContentType="application/vnd.openxmlformats-package.relationships+xml"/>
  <Override PartName="/ppt/slides/_rels/slide21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23.xml.rels" ContentType="application/vnd.openxmlformats-package.relationships+xml"/>
  <Override PartName="/ppt/slides/_rels/slide6.xml.rels" ContentType="application/vnd.openxmlformats-package.relationships+xml"/>
  <Override PartName="/ppt/slides/_rels/slide24.xml.rels" ContentType="application/vnd.openxmlformats-package.relationships+xml"/>
  <Override PartName="/ppt/slides/_rels/slide7.xml.rels" ContentType="application/vnd.openxmlformats-package.relationships+xml"/>
  <Override PartName="/ppt/slides/_rels/slide25.xml.rels" ContentType="application/vnd.openxmlformats-package.relationships+xml"/>
  <Override PartName="/ppt/slides/_rels/slide8.xml.rels" ContentType="application/vnd.openxmlformats-package.relationships+xml"/>
  <Override PartName="/ppt/slides/_rels/slide26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28.xml.rels" ContentType="application/vnd.openxmlformats-package.relationships+xml"/>
  <Override PartName="/ppt/slides/_rels/slide29.xml.rels" ContentType="application/vnd.openxmlformats-package.relationships+xml"/>
  <Override PartName="/ppt/presProps.xml" ContentType="application/vnd.openxmlformats-officedocument.presentationml.presProps+xml"/>
  <Override PartName="/ppt/_rels/presentation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notesMasterIdLst>
    <p:notesMasterId r:id="rId3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</p:sldIdLst>
  <p:sldSz cx="9144000" cy="6858000"/>
  <p:notesSz cx="6858000" cy="9144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presProps" Target="presProps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pt-BR" sz="1800" spc="-1" strike="noStrike">
                <a:solidFill>
                  <a:srgbClr val="000000"/>
                </a:solidFill>
                <a:latin typeface="Calibri"/>
              </a:rPr>
              <a:t>Clique para mover o slide</a:t>
            </a: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marL="216000" indent="0">
              <a:buNone/>
            </a:pPr>
            <a:r>
              <a:rPr b="0" lang="pt-BR" sz="2000" spc="-1" strike="noStrike">
                <a:latin typeface="Arial"/>
              </a:rPr>
              <a:t>Clique para editar o formato de notas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p>
            <a:pPr indent="0">
              <a:buNone/>
            </a:pPr>
            <a:r>
              <a:rPr b="0" lang="pt-BR" sz="1400" spc="-1" strike="noStrike">
                <a:latin typeface="Times New Roman"/>
              </a:rPr>
              <a:t>&lt;cabeçalho&gt;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3" name="PlaceHolder 4"/>
          <p:cNvSpPr>
            <a:spLocks noGrp="1"/>
          </p:cNvSpPr>
          <p:nvPr>
            <p:ph type="dt" idx="3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indent="0" algn="r">
              <a:buNone/>
            </a:pPr>
            <a:r>
              <a:rPr b="0" lang="pt-BR" sz="1400" spc="-1" strike="noStrike">
                <a:latin typeface="Times New Roman"/>
              </a:rPr>
              <a:t>&lt;data/hora&gt;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4" name="PlaceHolder 5"/>
          <p:cNvSpPr>
            <a:spLocks noGrp="1"/>
          </p:cNvSpPr>
          <p:nvPr>
            <p:ph type="ft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>
              <a:buNone/>
              <a:defRPr b="0" lang="pt-BR" sz="1400" spc="-1" strike="noStrike">
                <a:latin typeface="Times New Roman"/>
              </a:defRPr>
            </a:lvl1pPr>
          </a:lstStyle>
          <a:p>
            <a:pPr indent="0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55" name="PlaceHolder 6"/>
          <p:cNvSpPr>
            <a:spLocks noGrp="1"/>
          </p:cNvSpPr>
          <p:nvPr>
            <p:ph type="sldNum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lstStyle>
            <a:lvl1pPr indent="0" algn="r">
              <a:buNone/>
              <a:defRPr b="0" lang="pt-BR" sz="1400" spc="-1" strike="noStrike">
                <a:latin typeface="Times New Roman"/>
              </a:defRPr>
            </a:lvl1pPr>
          </a:lstStyle>
          <a:p>
            <a:pPr indent="0" algn="r">
              <a:buNone/>
            </a:pPr>
            <a:fld id="{7471055C-E3C6-4CA6-A858-7CD934439FF0}" type="slidenum">
              <a:rPr b="0" lang="pt-BR" sz="1400" spc="-1" strike="noStrike">
                <a:latin typeface="Times New Roman"/>
              </a:rPr>
              <a:t>&lt;número&gt;</a:t>
            </a:fld>
            <a:endParaRPr b="0" lang="pt-B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sldNum" idx="6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2B0FBA3-8057-4EFE-BBB7-9C4CCED79595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sldNum" idx="8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0EAD1756-35FE-4AD3-A7BE-5E861202BA6E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sldImg"/>
          </p:nvPr>
        </p:nvSpPr>
        <p:spPr>
          <a:xfrm>
            <a:off x="1143000" y="685800"/>
            <a:ext cx="4571640" cy="3428640"/>
          </a:xfrm>
          <a:prstGeom prst="rect">
            <a:avLst/>
          </a:prstGeom>
          <a:ln w="0">
            <a:noFill/>
          </a:ln>
        </p:spPr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216000" indent="0">
              <a:buNone/>
            </a:pPr>
            <a:endParaRPr b="0" lang="pt-BR" sz="2000" spc="-1" strike="noStrike"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sldNum" idx="7"/>
          </p:nvPr>
        </p:nvSpPr>
        <p:spPr>
          <a:xfrm>
            <a:off x="3884760" y="8685360"/>
            <a:ext cx="2971440" cy="45684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000000"/>
                </a:solidFill>
                <a:latin typeface="+mn-lt"/>
                <a:ea typeface="+mn-ea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F0A45B14-B6F3-4954-BCB5-BA58B253FDE2}" type="slidenum">
              <a:rPr b="0" lang="pt-BR" sz="1200" spc="-1" strike="noStrike">
                <a:solidFill>
                  <a:srgbClr val="000000"/>
                </a:solidFill>
                <a:latin typeface="+mn-lt"/>
                <a:ea typeface="+mn-ea"/>
              </a:rPr>
              <a:t>29</a:t>
            </a:fld>
            <a:endParaRPr b="0" lang="pt-BR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208A2139-2921-40E3-99B3-3E0CC57268D5}" type="slidenum">
              <a:t>&lt;#&gt;</a:t>
            </a:fld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179640" y="3837960"/>
            <a:ext cx="850680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4A26CE9-8CA7-4DE6-9025-F217E3982035}" type="slidenum">
              <a:t>&lt;#&gt;</a:t>
            </a:fld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415116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538880" y="1600200"/>
            <a:ext cx="415116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179640" y="3837960"/>
            <a:ext cx="415116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4538880" y="3837960"/>
            <a:ext cx="415116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7F02CD6C-AB95-4984-BC01-1EEEFB8C8CCA}" type="slidenum">
              <a:t>&lt;#&gt;</a:t>
            </a:fld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4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273888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5" name="PlaceHolder 3"/>
          <p:cNvSpPr>
            <a:spLocks noGrp="1"/>
          </p:cNvSpPr>
          <p:nvPr>
            <p:ph/>
          </p:nvPr>
        </p:nvSpPr>
        <p:spPr>
          <a:xfrm>
            <a:off x="3055680" y="1600200"/>
            <a:ext cx="273888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6" name="PlaceHolder 4"/>
          <p:cNvSpPr>
            <a:spLocks noGrp="1"/>
          </p:cNvSpPr>
          <p:nvPr>
            <p:ph/>
          </p:nvPr>
        </p:nvSpPr>
        <p:spPr>
          <a:xfrm>
            <a:off x="5932080" y="1600200"/>
            <a:ext cx="273888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7" name="PlaceHolder 5"/>
          <p:cNvSpPr>
            <a:spLocks noGrp="1"/>
          </p:cNvSpPr>
          <p:nvPr>
            <p:ph/>
          </p:nvPr>
        </p:nvSpPr>
        <p:spPr>
          <a:xfrm>
            <a:off x="179640" y="3837960"/>
            <a:ext cx="273888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8" name="PlaceHolder 6"/>
          <p:cNvSpPr>
            <a:spLocks noGrp="1"/>
          </p:cNvSpPr>
          <p:nvPr>
            <p:ph/>
          </p:nvPr>
        </p:nvSpPr>
        <p:spPr>
          <a:xfrm>
            <a:off x="3055680" y="3837960"/>
            <a:ext cx="273888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9" name="PlaceHolder 7"/>
          <p:cNvSpPr>
            <a:spLocks noGrp="1"/>
          </p:cNvSpPr>
          <p:nvPr>
            <p:ph/>
          </p:nvPr>
        </p:nvSpPr>
        <p:spPr>
          <a:xfrm>
            <a:off x="5932080" y="3837960"/>
            <a:ext cx="273888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C9C67B5-7A01-46F6-8448-5FB48CA1F601}" type="slidenum">
              <a:t>&lt;#&gt;</a:t>
            </a:fld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subTitle"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pt-BR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BAE101A-2FFB-4107-A808-B49835121832}" type="slidenum">
              <a:t>&lt;#&gt;</a:t>
            </a:fld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7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085117D-B6E3-4419-8C42-542087FF87BD}" type="slidenum">
              <a:t>&lt;#&gt;</a:t>
            </a:fld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4151160" cy="428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538880" y="1600200"/>
            <a:ext cx="4151160" cy="428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821F15D-3749-429D-A707-13DA780BB82B}" type="slidenum">
              <a:t>&lt;#&gt;</a:t>
            </a:fld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0293928-FFDF-44C4-A7DA-FEF520E8A965}" type="slidenum">
              <a:t>&lt;#&gt;</a:t>
            </a:fld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subTitle"/>
          </p:nvPr>
        </p:nvSpPr>
        <p:spPr>
          <a:xfrm>
            <a:off x="1691640" y="163440"/>
            <a:ext cx="7452000" cy="52977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pt-BR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4B65486-662E-414E-AFBD-D655CB4428B0}" type="slidenum">
              <a:t>&lt;#&gt;</a:t>
            </a:fld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415116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/>
          </p:nvPr>
        </p:nvSpPr>
        <p:spPr>
          <a:xfrm>
            <a:off x="4538880" y="1600200"/>
            <a:ext cx="4151160" cy="428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/>
          </p:nvPr>
        </p:nvSpPr>
        <p:spPr>
          <a:xfrm>
            <a:off x="179640" y="3837960"/>
            <a:ext cx="415116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81263F5F-B659-4683-A34A-C3629D77DD2B}" type="slidenum">
              <a:t>&lt;#&gt;</a:t>
            </a:fld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4151160" cy="4284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/>
          </p:nvPr>
        </p:nvSpPr>
        <p:spPr>
          <a:xfrm>
            <a:off x="4538880" y="1600200"/>
            <a:ext cx="415116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/>
          </p:nvPr>
        </p:nvSpPr>
        <p:spPr>
          <a:xfrm>
            <a:off x="4538880" y="3837960"/>
            <a:ext cx="415116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9A0DA0A-9174-4E52-B463-E872AF5ADAC5}" type="slidenum">
              <a:t>&lt;#&gt;</a:t>
            </a:fld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415116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/>
          </p:nvPr>
        </p:nvSpPr>
        <p:spPr>
          <a:xfrm>
            <a:off x="4538880" y="1600200"/>
            <a:ext cx="415116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/>
          </p:nvPr>
        </p:nvSpPr>
        <p:spPr>
          <a:xfrm>
            <a:off x="179640" y="3837960"/>
            <a:ext cx="8506800" cy="204336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67EA75-02C3-4C57-A314-17C14557AF88}" type="slidenum">
              <a:t>&lt;#&gt;</a:t>
            </a:fld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262626"/>
                </a:solidFill>
                <a:latin typeface="Eras Bold ITC"/>
              </a:rPr>
              <a:t>CLIQUE PARA EDITAR O ESTILO DO TÍTULO MESTRE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Clique para editar os estilos do texto mestre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743040" indent="-28584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Arial"/>
              <a:buChar char="–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Segundo nível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2" marL="1143000" indent="-22860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Arial"/>
              <a:buChar char="•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Terceiro nível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3" marL="1600200" indent="-22860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Arial"/>
              <a:buChar char="–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Quarto nível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4" marL="2057400" indent="-22860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Arial"/>
              <a:buChar char="»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Quinto nível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b="0" lang="pt-BR" sz="1400" spc="-1" strike="noStrike">
                <a:latin typeface="Times New Roman"/>
              </a:defRPr>
            </a:lvl1pPr>
          </a:lstStyle>
          <a:p>
            <a:pPr indent="0" algn="ctr">
              <a:buNone/>
            </a:pPr>
            <a:r>
              <a:rPr b="0" lang="pt-BR" sz="1400" spc="-1" strike="noStrike">
                <a:latin typeface="Times New Roman"/>
              </a:rPr>
              <a:t>&lt;rodapé&gt;</a:t>
            </a:r>
            <a:endParaRPr b="0" lang="pt-BR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b="0" lang="pt-BR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8A6BB3A-59E4-4BB1-A1F9-7EC18E9FD6A7}" type="slidenum">
              <a:rPr b="0" lang="pt-BR" sz="1200" spc="-1" strike="noStrike">
                <a:solidFill>
                  <a:srgbClr val="8b8b8b"/>
                </a:solidFill>
                <a:latin typeface="Calibri"/>
              </a:rPr>
              <a:t>&lt;número&gt;</a:t>
            </a:fld>
            <a:endParaRPr b="0" lang="pt-BR" sz="1200" spc="-1" strike="noStrike">
              <a:latin typeface="Times New Roman"/>
            </a:endParaRPr>
          </a:p>
        </p:txBody>
      </p:sp>
      <p:cxnSp>
        <p:nvCxnSpPr>
          <p:cNvPr id="4" name="Conector reto 10"/>
          <p:cNvCxnSpPr>
            <a:stCxn id="5" idx="3"/>
          </p:cNvCxnSpPr>
          <p:nvPr/>
        </p:nvCxnSpPr>
        <p:spPr>
          <a:xfrm>
            <a:off x="2160720" y="1453680"/>
            <a:ext cx="6983640" cy="442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6" name="Retângulo 11"/>
          <p:cNvSpPr/>
          <p:nvPr/>
        </p:nvSpPr>
        <p:spPr>
          <a:xfrm>
            <a:off x="140040" y="131040"/>
            <a:ext cx="1551240" cy="13662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Retângulo 12"/>
          <p:cNvSpPr/>
          <p:nvPr/>
        </p:nvSpPr>
        <p:spPr>
          <a:xfrm>
            <a:off x="1420200" y="968760"/>
            <a:ext cx="573120" cy="5806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Retângulo 13"/>
          <p:cNvSpPr/>
          <p:nvPr/>
        </p:nvSpPr>
        <p:spPr>
          <a:xfrm>
            <a:off x="1763640" y="1268640"/>
            <a:ext cx="397080" cy="37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Retângulo 18"/>
          <p:cNvSpPr/>
          <p:nvPr/>
        </p:nvSpPr>
        <p:spPr>
          <a:xfrm>
            <a:off x="0" y="6356520"/>
            <a:ext cx="9143640" cy="501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Retângulo 19"/>
          <p:cNvSpPr/>
          <p:nvPr/>
        </p:nvSpPr>
        <p:spPr>
          <a:xfrm>
            <a:off x="45000" y="6413400"/>
            <a:ext cx="416160" cy="3873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Retângulo 20"/>
          <p:cNvSpPr/>
          <p:nvPr/>
        </p:nvSpPr>
        <p:spPr>
          <a:xfrm>
            <a:off x="518760" y="6413400"/>
            <a:ext cx="92520" cy="387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aixaDeTexto 21"/>
          <p:cNvSpPr/>
          <p:nvPr/>
        </p:nvSpPr>
        <p:spPr>
          <a:xfrm>
            <a:off x="683640" y="6420240"/>
            <a:ext cx="7272360" cy="363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pt-PT" sz="1800" spc="-1" strike="noStrike">
                <a:solidFill>
                  <a:srgbClr val="d9d9d9"/>
                </a:solidFill>
                <a:latin typeface="Calibri"/>
              </a:rPr>
              <a:t>NOME DO PROJETO </a:t>
            </a:r>
            <a:endParaRPr b="0" lang="pt-BR" sz="1800" spc="-1" strike="noStrike">
              <a:latin typeface="Arial"/>
            </a:endParaRPr>
          </a:p>
        </p:txBody>
      </p:sp>
      <p:sp>
        <p:nvSpPr>
          <p:cNvPr id="12" name="Retângulo 22"/>
          <p:cNvSpPr/>
          <p:nvPr/>
        </p:nvSpPr>
        <p:spPr>
          <a:xfrm>
            <a:off x="7805160" y="5829120"/>
            <a:ext cx="1337400" cy="941040"/>
          </a:xfrm>
          <a:custGeom>
            <a:avLst/>
            <a:gdLst>
              <a:gd name="textAreaLeft" fmla="*/ 0 w 1337400"/>
              <a:gd name="textAreaRight" fmla="*/ 1337760 w 1337400"/>
              <a:gd name="textAreaTop" fmla="*/ 0 h 941040"/>
              <a:gd name="textAreaBottom" fmla="*/ 941400 h 941040"/>
            </a:gdLst>
            <a:ahLst/>
            <a:rect l="textAreaLeft" t="textAreaTop" r="textAreaRight" b="textAreaBottom"/>
            <a:pathLst>
              <a:path w="1208079" h="941555">
                <a:moveTo>
                  <a:pt x="0" y="553792"/>
                </a:moveTo>
                <a:lnTo>
                  <a:pt x="1208079" y="0"/>
                </a:lnTo>
                <a:lnTo>
                  <a:pt x="1117927" y="941555"/>
                </a:lnTo>
                <a:lnTo>
                  <a:pt x="0" y="941555"/>
                </a:lnTo>
                <a:lnTo>
                  <a:pt x="0" y="553792"/>
                </a:ln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pt-BR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PT" sz="1800" spc="-1" strike="noStrike">
                <a:solidFill>
                  <a:srgbClr val="262626"/>
                </a:solidFill>
                <a:latin typeface="Eras Bold ITC"/>
              </a:rPr>
              <a:t>2022</a:t>
            </a:r>
            <a:endParaRPr b="0" lang="pt-BR" sz="1800" spc="-1" strike="noStrike">
              <a:latin typeface="Arial"/>
            </a:endParaRPr>
          </a:p>
        </p:txBody>
      </p:sp>
      <p:pic>
        <p:nvPicPr>
          <p:cNvPr id="13" name="Imagem 3" descr=""/>
          <p:cNvPicPr/>
          <p:nvPr/>
        </p:nvPicPr>
        <p:blipFill>
          <a:blip r:embed="rId2"/>
          <a:stretch/>
        </p:blipFill>
        <p:spPr>
          <a:xfrm>
            <a:off x="205920" y="312480"/>
            <a:ext cx="1419840" cy="946440"/>
          </a:xfrm>
          <a:prstGeom prst="rect">
            <a:avLst/>
          </a:prstGeom>
          <a:ln w="0">
            <a:noFill/>
          </a:ln>
        </p:spPr>
      </p:pic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2.jpe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7.jpeg"/><Relationship Id="rId2" Type="http://schemas.openxmlformats.org/officeDocument/2006/relationships/slideLayout" Target="../slideLayouts/slideLayout1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slideLayout" Target="../slideLayouts/slideLayout1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1043640" y="72000"/>
            <a:ext cx="6624360" cy="620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PT" sz="2800" spc="-1" strike="noStrike">
                <a:solidFill>
                  <a:srgbClr val="a6a6a6"/>
                </a:solidFill>
                <a:latin typeface="Eras Bold ITC"/>
              </a:rPr>
              <a:t>CEDUP “ABÍLIO PAULO”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57" name="Auto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" name="Retângulo 3"/>
          <p:cNvSpPr/>
          <p:nvPr/>
        </p:nvSpPr>
        <p:spPr>
          <a:xfrm>
            <a:off x="683640" y="6381360"/>
            <a:ext cx="6984360" cy="476280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Título 2"/>
          <p:cNvSpPr/>
          <p:nvPr/>
        </p:nvSpPr>
        <p:spPr>
          <a:xfrm>
            <a:off x="0" y="3141000"/>
            <a:ext cx="9143640" cy="8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pt-PT" sz="4400" spc="-1" strike="noStrike">
                <a:solidFill>
                  <a:srgbClr val="ffc000"/>
                </a:solidFill>
                <a:latin typeface="Eras Bold ITC"/>
              </a:rPr>
              <a:t>UZU – REDE SOCIAL</a:t>
            </a:r>
            <a:endParaRPr b="0" lang="pt-BR" sz="4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c000"/>
                </a:solidFill>
                <a:latin typeface="Calibri"/>
              </a:rPr>
              <a:t>Web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1" name="Título 2"/>
          <p:cNvSpPr/>
          <p:nvPr/>
        </p:nvSpPr>
        <p:spPr>
          <a:xfrm>
            <a:off x="1043640" y="504000"/>
            <a:ext cx="6624360" cy="62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0" lang="pt-PT" sz="2000" spc="-1" strike="noStrike">
                <a:solidFill>
                  <a:srgbClr val="f2f2f2"/>
                </a:solidFill>
                <a:latin typeface="Calibri"/>
              </a:rPr>
              <a:t>Apresentação dos projetos e relatórios  de informática</a:t>
            </a:r>
            <a:endParaRPr b="0" lang="pt-BR" sz="2000" spc="-1" strike="noStrike">
              <a:latin typeface="Arial"/>
            </a:endParaRPr>
          </a:p>
        </p:txBody>
      </p:sp>
      <p:cxnSp>
        <p:nvCxnSpPr>
          <p:cNvPr id="62" name="Conector reto 8"/>
          <p:cNvCxnSpPr>
            <a:stCxn id="63" idx="3"/>
          </p:cNvCxnSpPr>
          <p:nvPr/>
        </p:nvCxnSpPr>
        <p:spPr>
          <a:xfrm>
            <a:off x="1224720" y="1165680"/>
            <a:ext cx="6983280" cy="44280"/>
          </a:xfrm>
          <a:prstGeom prst="straightConnector1">
            <a:avLst/>
          </a:prstGeom>
          <a:ln w="38100">
            <a:solidFill>
              <a:srgbClr val="ffc000"/>
            </a:solidFill>
            <a:round/>
          </a:ln>
        </p:spPr>
      </p:cxnSp>
      <p:sp>
        <p:nvSpPr>
          <p:cNvPr id="64" name="Retângulo 10"/>
          <p:cNvSpPr/>
          <p:nvPr/>
        </p:nvSpPr>
        <p:spPr>
          <a:xfrm>
            <a:off x="251640" y="404640"/>
            <a:ext cx="843480" cy="79668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3" name="Retângulo 11"/>
          <p:cNvSpPr/>
          <p:nvPr/>
        </p:nvSpPr>
        <p:spPr>
          <a:xfrm>
            <a:off x="827640" y="980640"/>
            <a:ext cx="397080" cy="3700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5" name="Retângulo 12"/>
          <p:cNvSpPr/>
          <p:nvPr/>
        </p:nvSpPr>
        <p:spPr>
          <a:xfrm>
            <a:off x="0" y="6356520"/>
            <a:ext cx="9143640" cy="5011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66" name="Picture 3" descr=""/>
          <p:cNvPicPr/>
          <p:nvPr/>
        </p:nvPicPr>
        <p:blipFill>
          <a:blip r:embed="rId1"/>
          <a:srcRect l="0" t="0" r="0" b="18103"/>
          <a:stretch/>
        </p:blipFill>
        <p:spPr>
          <a:xfrm>
            <a:off x="7668360" y="548640"/>
            <a:ext cx="1252440" cy="871920"/>
          </a:xfrm>
          <a:prstGeom prst="rect">
            <a:avLst/>
          </a:prstGeom>
          <a:ln w="0">
            <a:noFill/>
          </a:ln>
        </p:spPr>
      </p:pic>
      <p:sp>
        <p:nvSpPr>
          <p:cNvPr id="67" name="Título 2"/>
          <p:cNvSpPr/>
          <p:nvPr/>
        </p:nvSpPr>
        <p:spPr>
          <a:xfrm>
            <a:off x="0" y="1628640"/>
            <a:ext cx="9143640" cy="8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latin typeface="Calibri"/>
              </a:rPr>
              <a:t>NOME: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Lucas Teixeira Ronchi</a:t>
            </a:r>
            <a:endParaRPr b="0" lang="pt-BR" sz="24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Marcos Antunes Plácido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8" name="Título 2"/>
          <p:cNvSpPr/>
          <p:nvPr/>
        </p:nvSpPr>
        <p:spPr>
          <a:xfrm>
            <a:off x="-10080" y="4725000"/>
            <a:ext cx="9143640" cy="863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ctr">
            <a:noAutofit/>
          </a:bodyPr>
          <a:p>
            <a:pPr algn="ctr">
              <a:lnSpc>
                <a:spcPct val="100000"/>
              </a:lnSpc>
            </a:pPr>
            <a:r>
              <a:rPr b="1" lang="pt-BR" sz="2800" spc="-1" strike="noStrike">
                <a:solidFill>
                  <a:srgbClr val="ffffff"/>
                </a:solidFill>
                <a:latin typeface="Calibri"/>
              </a:rPr>
              <a:t>ORIENTADORES:</a:t>
            </a:r>
            <a:endParaRPr b="0" lang="pt-BR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2400" spc="-1" strike="noStrike">
                <a:solidFill>
                  <a:srgbClr val="ffffff"/>
                </a:solidFill>
                <a:latin typeface="Calibri"/>
              </a:rPr>
              <a:t>Edilson</a:t>
            </a:r>
            <a:endParaRPr b="0" lang="pt-BR" sz="2400" spc="-1" strike="noStrike">
              <a:latin typeface="Arial"/>
            </a:endParaRPr>
          </a:p>
        </p:txBody>
      </p:sp>
      <p:sp>
        <p:nvSpPr>
          <p:cNvPr id="69" name="AutoShape 8"/>
          <p:cNvSpPr/>
          <p:nvPr/>
        </p:nvSpPr>
        <p:spPr>
          <a:xfrm>
            <a:off x="307800" y="792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0" name="AutoShape 10"/>
          <p:cNvSpPr/>
          <p:nvPr/>
        </p:nvSpPr>
        <p:spPr>
          <a:xfrm>
            <a:off x="460440" y="16020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1" name="Retângulo 35"/>
          <p:cNvSpPr/>
          <p:nvPr/>
        </p:nvSpPr>
        <p:spPr>
          <a:xfrm>
            <a:off x="45000" y="6413400"/>
            <a:ext cx="416160" cy="387360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2" name="Retângulo 36"/>
          <p:cNvSpPr/>
          <p:nvPr/>
        </p:nvSpPr>
        <p:spPr>
          <a:xfrm>
            <a:off x="518760" y="6413400"/>
            <a:ext cx="92520" cy="387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3" name="CaixaDeTexto 37"/>
          <p:cNvSpPr/>
          <p:nvPr/>
        </p:nvSpPr>
        <p:spPr>
          <a:xfrm>
            <a:off x="0" y="6341400"/>
            <a:ext cx="9036000" cy="39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0" lang="pt-PT" sz="2000" spc="-1" strike="noStrike">
                <a:solidFill>
                  <a:srgbClr val="a6a6a6"/>
                </a:solidFill>
                <a:latin typeface="Calibri"/>
              </a:rPr>
              <a:t>Criciúma, 2022</a:t>
            </a:r>
            <a:endParaRPr b="0" lang="pt-BR" sz="2000" spc="-1" strike="noStrike">
              <a:latin typeface="Arial"/>
            </a:endParaRPr>
          </a:p>
        </p:txBody>
      </p:sp>
      <p:sp>
        <p:nvSpPr>
          <p:cNvPr id="74" name="Retângulo 39"/>
          <p:cNvSpPr/>
          <p:nvPr/>
        </p:nvSpPr>
        <p:spPr>
          <a:xfrm>
            <a:off x="8991360" y="6406560"/>
            <a:ext cx="92520" cy="3873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/>
          </p:nvPr>
        </p:nvSpPr>
        <p:spPr>
          <a:xfrm>
            <a:off x="323640" y="21330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ctr">
              <a:lnSpc>
                <a:spcPct val="100000"/>
              </a:lnSpc>
              <a:spcBef>
                <a:spcPts val="1760"/>
              </a:spcBef>
              <a:buNone/>
              <a:tabLst>
                <a:tab algn="l" pos="0"/>
              </a:tabLst>
            </a:pPr>
            <a:r>
              <a:rPr b="0" lang="pt-BR" sz="8800" spc="-1" strike="noStrike">
                <a:solidFill>
                  <a:srgbClr val="ffc000"/>
                </a:solidFill>
                <a:latin typeface="Bahnschrift Condensed"/>
              </a:rPr>
              <a:t>O que é um </a:t>
            </a:r>
            <a:endParaRPr b="0" lang="pt-BR" sz="8800" spc="-1" strike="noStrike">
              <a:solidFill>
                <a:srgbClr val="000000"/>
              </a:solidFill>
              <a:latin typeface="Calibri"/>
            </a:endParaRPr>
          </a:p>
          <a:p>
            <a:pPr indent="0" algn="ctr">
              <a:lnSpc>
                <a:spcPct val="100000"/>
              </a:lnSpc>
              <a:spcBef>
                <a:spcPts val="1760"/>
              </a:spcBef>
              <a:buNone/>
              <a:tabLst>
                <a:tab algn="l" pos="0"/>
              </a:tabLst>
            </a:pPr>
            <a:r>
              <a:rPr b="0" lang="pt-BR" sz="8800" spc="-1" strike="noStrike">
                <a:solidFill>
                  <a:srgbClr val="ffc000"/>
                </a:solidFill>
                <a:latin typeface="Arial Black"/>
              </a:rPr>
              <a:t>BOM SLIDE?</a:t>
            </a:r>
            <a:endParaRPr b="0" lang="pt-BR" sz="8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6" name="Imagem 3" descr=""/>
          <p:cNvPicPr/>
          <p:nvPr/>
        </p:nvPicPr>
        <p:blipFill>
          <a:blip r:embed="rId1"/>
          <a:srcRect l="21454" t="24055" r="17498" b="18873"/>
          <a:stretch/>
        </p:blipFill>
        <p:spPr>
          <a:xfrm>
            <a:off x="0" y="1052640"/>
            <a:ext cx="9251280" cy="48621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8" name="Imagem 3" descr=""/>
          <p:cNvPicPr/>
          <p:nvPr/>
        </p:nvPicPr>
        <p:blipFill>
          <a:blip r:embed="rId1"/>
          <a:srcRect l="13331" t="28135" r="40620" b="22574"/>
          <a:stretch/>
        </p:blipFill>
        <p:spPr>
          <a:xfrm>
            <a:off x="0" y="620640"/>
            <a:ext cx="9163440" cy="55144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0" name="Imagem 3" descr=""/>
          <p:cNvPicPr/>
          <p:nvPr/>
        </p:nvPicPr>
        <p:blipFill>
          <a:blip r:embed="rId1"/>
          <a:srcRect l="18148" t="31841" r="40205" b="23686"/>
          <a:stretch/>
        </p:blipFill>
        <p:spPr>
          <a:xfrm>
            <a:off x="0" y="764640"/>
            <a:ext cx="9143640" cy="5616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3" name="Imagem 3" descr=""/>
          <p:cNvPicPr/>
          <p:nvPr/>
        </p:nvPicPr>
        <p:blipFill>
          <a:blip r:embed="rId1"/>
          <a:srcRect l="12705" t="30728" r="40413" b="21093"/>
          <a:stretch/>
        </p:blipFill>
        <p:spPr>
          <a:xfrm>
            <a:off x="-31320" y="836640"/>
            <a:ext cx="9174960" cy="5301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6" name="Imagem 4" descr=""/>
          <p:cNvPicPr/>
          <p:nvPr/>
        </p:nvPicPr>
        <p:blipFill>
          <a:blip r:embed="rId1"/>
          <a:srcRect l="20414" t="23317" r="21665" b="14424"/>
          <a:stretch/>
        </p:blipFill>
        <p:spPr>
          <a:xfrm>
            <a:off x="0" y="764640"/>
            <a:ext cx="9174600" cy="5544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19" name="Imagem 3" descr=""/>
          <p:cNvPicPr/>
          <p:nvPr/>
        </p:nvPicPr>
        <p:blipFill>
          <a:blip r:embed="rId1"/>
          <a:srcRect l="21872" t="19611" r="22705" b="14055"/>
          <a:stretch/>
        </p:blipFill>
        <p:spPr>
          <a:xfrm>
            <a:off x="116280" y="548640"/>
            <a:ext cx="9054360" cy="6093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0a0a0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Imagem 3" descr=""/>
          <p:cNvPicPr/>
          <p:nvPr/>
        </p:nvPicPr>
        <p:blipFill>
          <a:blip r:embed="rId1"/>
          <a:srcRect l="16313" t="0" r="39995" b="13253"/>
          <a:stretch/>
        </p:blipFill>
        <p:spPr>
          <a:xfrm>
            <a:off x="1907640" y="188640"/>
            <a:ext cx="5618880" cy="6272640"/>
          </a:xfrm>
          <a:prstGeom prst="rect">
            <a:avLst/>
          </a:prstGeom>
          <a:ln w="0">
            <a:solidFill>
              <a:srgbClr val="ffc001"/>
            </a:solidFill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3" name="Imagem 3" descr=""/>
          <p:cNvPicPr/>
          <p:nvPr/>
        </p:nvPicPr>
        <p:blipFill>
          <a:blip r:embed="rId1"/>
          <a:srcRect l="14999" t="12785" r="38944" b="10915"/>
          <a:stretch/>
        </p:blipFill>
        <p:spPr>
          <a:xfrm>
            <a:off x="1259640" y="-9360"/>
            <a:ext cx="7016400" cy="6535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2" descr="A empresa Hot Machine, sua missão, visão e valores"/>
          <p:cNvPicPr/>
          <p:nvPr/>
        </p:nvPicPr>
        <p:blipFill>
          <a:blip r:embed="rId1"/>
          <a:stretch/>
        </p:blipFill>
        <p:spPr>
          <a:xfrm>
            <a:off x="0" y="1845000"/>
            <a:ext cx="9143640" cy="31132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PT" sz="3600" spc="-1" strike="noStrike">
                <a:solidFill>
                  <a:srgbClr val="262626"/>
                </a:solidFill>
                <a:latin typeface="Eras Bold ITC"/>
              </a:rPr>
              <a:t>ESTRUTURA DO </a:t>
            </a:r>
            <a:br>
              <a:rPr sz="3600"/>
            </a:br>
            <a:r>
              <a:rPr b="0" lang="pt-PT" sz="3600" spc="-1" strike="noStrike">
                <a:solidFill>
                  <a:srgbClr val="262626"/>
                </a:solidFill>
                <a:latin typeface="Eras Bold ITC"/>
              </a:rPr>
              <a:t>PROJETO INTEGRADOR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41040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marL="514440" indent="-514440">
              <a:lnSpc>
                <a:spcPct val="100000"/>
              </a:lnSpc>
              <a:spcBef>
                <a:spcPts val="479"/>
              </a:spcBef>
              <a:buClr>
                <a:srgbClr val="262626"/>
              </a:buClr>
              <a:buFont typeface="Calibri"/>
              <a:buAutoNum type="arabicPeriod"/>
            </a:pPr>
            <a:r>
              <a:rPr b="1" lang="pt-BR" sz="2400" spc="-1" strike="noStrike">
                <a:solidFill>
                  <a:srgbClr val="262626"/>
                </a:solidFill>
                <a:latin typeface="Calibri"/>
              </a:rPr>
              <a:t>Problema/Justificativa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100000"/>
              </a:lnSpc>
              <a:spcBef>
                <a:spcPts val="479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2400" spc="-1" strike="noStrike">
                <a:solidFill>
                  <a:srgbClr val="262626"/>
                </a:solidFill>
                <a:latin typeface="Calibri"/>
              </a:rPr>
              <a:t>Objetivo Geral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100000"/>
              </a:lnSpc>
              <a:spcBef>
                <a:spcPts val="479"/>
              </a:spcBef>
              <a:buClr>
                <a:srgbClr val="262626"/>
              </a:buClr>
              <a:buFont typeface="Calibri"/>
              <a:buAutoNum type="arabicPeriod"/>
            </a:pPr>
            <a:r>
              <a:rPr b="1" lang="pt-BR" sz="2400" spc="-1" strike="noStrike">
                <a:solidFill>
                  <a:srgbClr val="262626"/>
                </a:solidFill>
                <a:latin typeface="Calibri"/>
              </a:rPr>
              <a:t>Fundamentação Científica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100000"/>
              </a:lnSpc>
              <a:spcBef>
                <a:spcPts val="479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2400" spc="-1" strike="noStrike">
                <a:solidFill>
                  <a:srgbClr val="262626"/>
                </a:solidFill>
                <a:latin typeface="Calibri"/>
              </a:rPr>
              <a:t>Recursos Usados (Programação e Banco) 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100000"/>
              </a:lnSpc>
              <a:spcBef>
                <a:spcPts val="479"/>
              </a:spcBef>
              <a:buClr>
                <a:srgbClr val="262626"/>
              </a:buClr>
              <a:buFont typeface="Calibri"/>
              <a:buAutoNum type="arabicPeriod"/>
            </a:pPr>
            <a:r>
              <a:rPr b="1" lang="pt-BR" sz="2400" spc="-1" strike="noStrike">
                <a:solidFill>
                  <a:srgbClr val="262626"/>
                </a:solidFill>
                <a:latin typeface="Calibri"/>
              </a:rPr>
              <a:t>Técnica de Elicitação de Requisitos 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100000"/>
              </a:lnSpc>
              <a:spcBef>
                <a:spcPts val="479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2400" spc="-1" strike="noStrike">
                <a:solidFill>
                  <a:srgbClr val="262626"/>
                </a:solidFill>
                <a:latin typeface="Calibri"/>
              </a:rPr>
              <a:t>Regras de Negócio 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marL="514440" indent="-514440">
              <a:lnSpc>
                <a:spcPct val="100000"/>
              </a:lnSpc>
              <a:spcBef>
                <a:spcPts val="479"/>
              </a:spcBef>
              <a:buClr>
                <a:srgbClr val="262626"/>
              </a:buClr>
              <a:buFont typeface="Calibri"/>
              <a:buAutoNum type="arabicPeriod"/>
            </a:pPr>
            <a:r>
              <a:rPr b="1" lang="pt-BR" sz="2400" spc="-1" strike="noStrike">
                <a:solidFill>
                  <a:srgbClr val="262626"/>
                </a:solidFill>
                <a:latin typeface="Calibri"/>
              </a:rPr>
              <a:t>Requisitos Funcionais e Não-Funcionais</a:t>
            </a: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  <a:p>
            <a:pPr indent="0">
              <a:lnSpc>
                <a:spcPct val="100000"/>
              </a:lnSpc>
              <a:spcBef>
                <a:spcPts val="479"/>
              </a:spcBef>
              <a:buNone/>
            </a:pPr>
            <a:endParaRPr b="0" lang="pt-BR" sz="24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77" name="AutoShape 2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AutoShape 4"/>
          <p:cNvSpPr/>
          <p:nvPr/>
        </p:nvSpPr>
        <p:spPr>
          <a:xfrm>
            <a:off x="155520" y="-144360"/>
            <a:ext cx="304560" cy="3045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9" name="Espaço Reservado para Conteúdo 1"/>
          <p:cNvSpPr/>
          <p:nvPr/>
        </p:nvSpPr>
        <p:spPr>
          <a:xfrm>
            <a:off x="4428000" y="1556640"/>
            <a:ext cx="4694400" cy="42843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anchor="t">
            <a:noAutofit/>
          </a:bodyPr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pt-BR" sz="2400" spc="-1" strike="noStrike">
                <a:solidFill>
                  <a:srgbClr val="262626"/>
                </a:solidFill>
                <a:latin typeface="Calibri"/>
              </a:rPr>
              <a:t>8. Modelo de Dados Conceitual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262626"/>
                </a:solidFill>
                <a:latin typeface="Calibri"/>
              </a:rPr>
              <a:t>9. Diagrama de Casos de Uso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1" lang="pt-BR" sz="2400" spc="-1" strike="noStrike">
                <a:solidFill>
                  <a:srgbClr val="262626"/>
                </a:solidFill>
                <a:latin typeface="Calibri"/>
              </a:rPr>
              <a:t>10. Diagrama de Atividade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262626"/>
                </a:solidFill>
                <a:latin typeface="Calibri"/>
              </a:rPr>
              <a:t>11. Apresentação do Projeto Físico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r>
              <a:rPr b="0" lang="pt-BR" sz="2400" spc="-1" strike="noStrike">
                <a:solidFill>
                  <a:srgbClr val="262626"/>
                </a:solidFill>
                <a:latin typeface="Calibri"/>
              </a:rPr>
              <a:t>13. Referências</a:t>
            </a:r>
            <a:endParaRPr b="0" lang="pt-BR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  <a:tabLst>
                <a:tab algn="l" pos="0"/>
              </a:tabLst>
            </a:pPr>
            <a:endParaRPr b="0" lang="pt-BR" sz="2400" spc="-1" strike="noStrike">
              <a:latin typeface="Arial"/>
            </a:endParaRPr>
          </a:p>
        </p:txBody>
      </p:sp>
      <p:sp>
        <p:nvSpPr>
          <p:cNvPr id="80" name="Retângulo 6"/>
          <p:cNvSpPr/>
          <p:nvPr/>
        </p:nvSpPr>
        <p:spPr>
          <a:xfrm flipH="1">
            <a:off x="4284000" y="1700640"/>
            <a:ext cx="45360" cy="250776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81" name="Picture 2" descr="Graduação em Engenharia Elétrica – Sistemas de Potência"/>
          <p:cNvPicPr/>
          <p:nvPr/>
        </p:nvPicPr>
        <p:blipFill>
          <a:blip r:embed="rId1"/>
          <a:srcRect l="0" t="0" r="0" b="15776"/>
          <a:stretch/>
        </p:blipFill>
        <p:spPr>
          <a:xfrm>
            <a:off x="4284000" y="3597840"/>
            <a:ext cx="5216040" cy="274572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27" name="Picture 4" descr="MMS Plásticos"/>
          <p:cNvPicPr/>
          <p:nvPr/>
        </p:nvPicPr>
        <p:blipFill>
          <a:blip r:embed="rId1"/>
          <a:stretch/>
        </p:blipFill>
        <p:spPr>
          <a:xfrm>
            <a:off x="251640" y="476640"/>
            <a:ext cx="8696880" cy="58705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0" name="Picture 2" descr="Uma História de Sucesso - ProDoctor Software"/>
          <p:cNvPicPr/>
          <p:nvPr/>
        </p:nvPicPr>
        <p:blipFill>
          <a:blip r:embed="rId1"/>
          <a:stretch/>
        </p:blipFill>
        <p:spPr>
          <a:xfrm>
            <a:off x="395640" y="404640"/>
            <a:ext cx="8443800" cy="57560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33" name="Picture 2" descr="Nossa História | Q-Delícia Alimentos"/>
          <p:cNvPicPr/>
          <p:nvPr/>
        </p:nvPicPr>
        <p:blipFill>
          <a:blip r:embed="rId1"/>
          <a:srcRect l="5528" t="0" r="7105" b="35609"/>
          <a:stretch/>
        </p:blipFill>
        <p:spPr>
          <a:xfrm>
            <a:off x="0" y="980640"/>
            <a:ext cx="9143640" cy="43930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bg>
      <p:bgPr>
        <a:solidFill>
          <a:srgbClr val="26262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Imagem 1" descr=""/>
          <p:cNvPicPr/>
          <p:nvPr/>
        </p:nvPicPr>
        <p:blipFill>
          <a:blip r:embed="rId1"/>
          <a:stretch/>
        </p:blipFill>
        <p:spPr>
          <a:xfrm>
            <a:off x="0" y="0"/>
            <a:ext cx="9162000" cy="6857640"/>
          </a:xfrm>
          <a:prstGeom prst="rect">
            <a:avLst/>
          </a:prstGeom>
          <a:ln w="0">
            <a:noFill/>
          </a:ln>
        </p:spPr>
      </p:pic>
      <p:sp>
        <p:nvSpPr>
          <p:cNvPr id="135" name="PlaceHolder 1"/>
          <p:cNvSpPr>
            <a:spLocks noGrp="1"/>
          </p:cNvSpPr>
          <p:nvPr>
            <p:ph/>
          </p:nvPr>
        </p:nvSpPr>
        <p:spPr>
          <a:xfrm>
            <a:off x="4788000" y="1700640"/>
            <a:ext cx="4019760" cy="2160000"/>
          </a:xfrm>
          <a:prstGeom prst="rect">
            <a:avLst/>
          </a:prstGeom>
          <a:noFill/>
          <a:ln w="0">
            <a:noFill/>
          </a:ln>
          <a:effectLst>
            <a:outerShdw dist="37674" dir="8100000" blurRad="50760" rotWithShape="0">
              <a:srgbClr val="000000">
                <a:alpha val="40000"/>
              </a:srgbClr>
            </a:outerShdw>
          </a:effectLst>
        </p:spPr>
        <p:txBody>
          <a:bodyPr anchor="t">
            <a:noAutofit/>
          </a:bodyPr>
          <a:p>
            <a:pPr indent="0" algn="r">
              <a:lnSpc>
                <a:spcPct val="100000"/>
              </a:lnSpc>
              <a:spcBef>
                <a:spcPts val="1321"/>
              </a:spcBef>
              <a:buNone/>
              <a:tabLst>
                <a:tab algn="l" pos="0"/>
              </a:tabLst>
            </a:pPr>
            <a:r>
              <a:rPr b="1" lang="pt-BR" sz="4800" spc="-1" strike="noStrike">
                <a:solidFill>
                  <a:srgbClr val="4d3d2f"/>
                </a:solidFill>
                <a:latin typeface="Agency FB"/>
              </a:rPr>
              <a:t>PERCEBERAM </a:t>
            </a:r>
            <a:r>
              <a:rPr b="1" lang="pt-BR" sz="6600" spc="-1" strike="noStrike">
                <a:solidFill>
                  <a:srgbClr val="504134"/>
                </a:solidFill>
                <a:latin typeface="Agency FB"/>
              </a:rPr>
              <a:t>ALGO</a:t>
            </a:r>
            <a:r>
              <a:rPr b="1" lang="pt-BR" sz="6600" spc="-1" strike="noStrike">
                <a:solidFill>
                  <a:srgbClr val="4d3d2f"/>
                </a:solidFill>
                <a:latin typeface="Agency FB"/>
              </a:rPr>
              <a:t> EM </a:t>
            </a:r>
            <a:endParaRPr b="0" lang="pt-BR" sz="6600" spc="-1" strike="noStrike">
              <a:solidFill>
                <a:srgbClr val="000000"/>
              </a:solidFill>
              <a:latin typeface="Calibri"/>
            </a:endParaRPr>
          </a:p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r>
              <a:rPr b="1" lang="pt-BR" sz="3600" spc="-1" strike="noStrike">
                <a:solidFill>
                  <a:srgbClr val="504134"/>
                </a:solidFill>
                <a:latin typeface="Calibri"/>
              </a:rPr>
              <a:t>comum nos exemplos?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2" descr="Image for post"/>
          <p:cNvPicPr/>
          <p:nvPr/>
        </p:nvPicPr>
        <p:blipFill>
          <a:blip r:embed="rId1"/>
          <a:stretch/>
        </p:blipFill>
        <p:spPr>
          <a:xfrm>
            <a:off x="-24840" y="432000"/>
            <a:ext cx="9168480" cy="6425640"/>
          </a:xfrm>
          <a:prstGeom prst="rect">
            <a:avLst/>
          </a:prstGeom>
          <a:ln w="0">
            <a:noFill/>
          </a:ln>
        </p:spPr>
      </p:pic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-108360" y="3501000"/>
            <a:ext cx="9252000" cy="1142640"/>
          </a:xfrm>
          <a:prstGeom prst="rect">
            <a:avLst/>
          </a:prstGeom>
          <a:solidFill>
            <a:srgbClr val="0e0c17">
              <a:alpha val="80000"/>
            </a:srgbClr>
          </a:solidFill>
          <a:ln w="0">
            <a:noFill/>
          </a:ln>
          <a:effectLst>
            <a:outerShdw dist="37674" dir="8100000" blurRad="50760" rotWithShape="0">
              <a:srgbClr val="000000">
                <a:alpha val="40000"/>
              </a:srgbClr>
            </a:outerShdw>
          </a:effectLst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6000" spc="-1" strike="noStrike">
                <a:solidFill>
                  <a:srgbClr val="01749f"/>
                </a:solidFill>
                <a:latin typeface="Eras Bold ITC"/>
              </a:rPr>
              <a:t>Regra 60, 30, 10</a:t>
            </a:r>
            <a:endParaRPr b="0" lang="pt-BR" sz="60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-108360" y="163440"/>
            <a:ext cx="770436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262626"/>
                </a:solidFill>
                <a:latin typeface="Eras Bold ITC"/>
              </a:rPr>
              <a:t>CRIADA POR DESIGNER DE </a:t>
            </a:r>
            <a:br>
              <a:rPr sz="3600"/>
            </a:br>
            <a:r>
              <a:rPr b="0" lang="pt-BR" sz="3600" spc="-1" strike="noStrike">
                <a:solidFill>
                  <a:srgbClr val="262626"/>
                </a:solidFill>
                <a:latin typeface="Eras Bold ITC"/>
              </a:rPr>
              <a:t>INTERIORES FUNCIONA ASSIM: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3348000" y="2637000"/>
            <a:ext cx="4968360" cy="230400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99000"/>
          </a:bodyPr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262626"/>
                </a:solidFill>
                <a:latin typeface="Calibri"/>
              </a:rPr>
              <a:t>60%</a:t>
            </a:r>
            <a:r>
              <a:rPr b="0" lang="pt-BR" sz="2000" spc="-1" strike="noStrike">
                <a:solidFill>
                  <a:srgbClr val="262626"/>
                </a:solidFill>
                <a:latin typeface="Calibri"/>
              </a:rPr>
              <a:t> do espaço é composto por paredes e peças de peso;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262626"/>
                </a:solidFill>
                <a:latin typeface="Calibri"/>
              </a:rPr>
              <a:t>30%</a:t>
            </a:r>
            <a:r>
              <a:rPr b="0" lang="pt-BR" sz="2000" spc="-1" strike="noStrike">
                <a:solidFill>
                  <a:srgbClr val="262626"/>
                </a:solidFill>
                <a:latin typeface="Calibri"/>
              </a:rPr>
              <a:t> corresponde ao mobiliário de realce, aos tapetes, rodapés e roda tetos, tecidos, etc; e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400"/>
              </a:spcBef>
              <a:buClr>
                <a:srgbClr val="262626"/>
              </a:buClr>
              <a:buFont typeface="Arial"/>
              <a:buChar char="•"/>
            </a:pPr>
            <a:r>
              <a:rPr b="1" lang="pt-BR" sz="2000" spc="-1" strike="noStrike">
                <a:solidFill>
                  <a:srgbClr val="262626"/>
                </a:solidFill>
                <a:latin typeface="Calibri"/>
              </a:rPr>
              <a:t>10%</a:t>
            </a:r>
            <a:r>
              <a:rPr b="0" lang="pt-BR" sz="2000" spc="-1" strike="noStrike">
                <a:solidFill>
                  <a:srgbClr val="262626"/>
                </a:solidFill>
                <a:latin typeface="Calibri"/>
              </a:rPr>
              <a:t> equivale à variedade no décor, como arte e peças menores.</a:t>
            </a:r>
            <a:endParaRPr b="0" lang="pt-BR" sz="20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0" name="Picture 2" descr="https://abrilcasaclaudia.files.wordpress.com/2017/09/01-ellie-arciaga-lillstrom.jpg?quality=95&amp;strip=info&amp;w=640&amp;h=960"/>
          <p:cNvPicPr/>
          <p:nvPr/>
        </p:nvPicPr>
        <p:blipFill>
          <a:blip r:embed="rId1"/>
          <a:stretch/>
        </p:blipFill>
        <p:spPr>
          <a:xfrm>
            <a:off x="251640" y="1519920"/>
            <a:ext cx="2808000" cy="4212000"/>
          </a:xfrm>
          <a:prstGeom prst="rect">
            <a:avLst/>
          </a:prstGeom>
          <a:ln w="0">
            <a:noFill/>
          </a:ln>
          <a:effectLst>
            <a:softEdge rad="112680"/>
          </a:effectLst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107640" y="620640"/>
            <a:ext cx="9036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262626"/>
                </a:solidFill>
                <a:latin typeface="Eras Bold ITC"/>
              </a:rPr>
              <a:t>A partir dessa definição, divida as três cores selecionadas dentro da </a:t>
            </a:r>
            <a:r>
              <a:rPr b="1" lang="pt-BR" sz="3600" spc="-1" strike="noStrike">
                <a:solidFill>
                  <a:srgbClr val="262626"/>
                </a:solidFill>
                <a:latin typeface="Eras Bold ITC"/>
              </a:rPr>
              <a:t>regra 60</a:t>
            </a:r>
            <a:r>
              <a:rPr b="0" lang="pt-BR" sz="3600" spc="-1" strike="noStrike">
                <a:solidFill>
                  <a:srgbClr val="262626"/>
                </a:solidFill>
                <a:latin typeface="Eras Bold ITC"/>
              </a:rPr>
              <a:t>–</a:t>
            </a:r>
            <a:r>
              <a:rPr b="1" lang="pt-BR" sz="3600" spc="-1" strike="noStrike">
                <a:solidFill>
                  <a:srgbClr val="262626"/>
                </a:solidFill>
                <a:latin typeface="Eras Bold ITC"/>
              </a:rPr>
              <a:t>30</a:t>
            </a:r>
            <a:r>
              <a:rPr b="0" lang="pt-BR" sz="3600" spc="-1" strike="noStrike">
                <a:solidFill>
                  <a:srgbClr val="262626"/>
                </a:solidFill>
                <a:latin typeface="Eras Bold ITC"/>
              </a:rPr>
              <a:t>–</a:t>
            </a:r>
            <a:r>
              <a:rPr b="1" lang="pt-BR" sz="3600" spc="-1" strike="noStrike">
                <a:solidFill>
                  <a:srgbClr val="262626"/>
                </a:solidFill>
                <a:latin typeface="Eras Bold ITC"/>
              </a:rPr>
              <a:t>10</a:t>
            </a:r>
            <a:r>
              <a:rPr b="0" lang="pt-BR" sz="3600" spc="-1" strike="noStrike">
                <a:solidFill>
                  <a:srgbClr val="262626"/>
                </a:solidFill>
                <a:latin typeface="Eras Bold ITC"/>
              </a:rPr>
              <a:t>, onde:</a:t>
            </a:r>
            <a:br>
              <a:rPr sz="3600"/>
            </a:b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/>
          </p:nvPr>
        </p:nvSpPr>
        <p:spPr>
          <a:xfrm>
            <a:off x="0" y="141264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lnSpc>
                <a:spcPct val="100000"/>
              </a:lnSpc>
              <a:spcBef>
                <a:spcPts val="641"/>
              </a:spcBef>
              <a:buNone/>
              <a:tabLst>
                <a:tab algn="l" pos="0"/>
              </a:tabLst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1" lang="pt-BR" sz="3200" spc="-1" strike="noStrike">
                <a:solidFill>
                  <a:srgbClr val="262626"/>
                </a:solidFill>
                <a:latin typeface="Calibri"/>
              </a:rPr>
              <a:t>60</a:t>
            </a: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% é a tonalidade dominante, 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1" lang="pt-BR" sz="3200" spc="-1" strike="noStrike">
                <a:solidFill>
                  <a:srgbClr val="262626"/>
                </a:solidFill>
                <a:latin typeface="Calibri"/>
              </a:rPr>
              <a:t>30</a:t>
            </a: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% é a cor secundária e 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Wingdings" charset="2"/>
              <a:buChar char=""/>
              <a:tabLst>
                <a:tab algn="l" pos="0"/>
              </a:tabLst>
            </a:pPr>
            <a:r>
              <a:rPr b="1" lang="pt-BR" sz="3200" spc="-1" strike="noStrike">
                <a:solidFill>
                  <a:srgbClr val="262626"/>
                </a:solidFill>
                <a:latin typeface="Calibri"/>
              </a:rPr>
              <a:t>10</a:t>
            </a: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% é para a cor de destaque. Essa proporção ajuda a dar equilíbrio às cores e ao projeto.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3" name="Picture 2" descr="https://scontent.ffln11-1.fna.fbcdn.net/v/t1.0-9/66435451_2373970616206384_5921797514977083392_o.png?_nc_cat=100&amp;_nc_sid=730e14&amp;_nc_eui2=AeFTsyHHZoiRBhpaqm6pCWfaLJqUS4SlDAUsmpRLhKUMBeb2jFw2P8RfTrh6M89EoSg&amp;_nc_ohc=oJrDAXDL6WkAX8_67-i&amp;_nc_ht=scontent.ffln11-1.fna&amp;oh=b93a69972adc528754f5964bd97d90d4&amp;oe=5F6113D5"/>
          <p:cNvPicPr/>
          <p:nvPr/>
        </p:nvPicPr>
        <p:blipFill>
          <a:blip r:embed="rId1"/>
          <a:srcRect l="0" t="53727" r="0" b="8383"/>
          <a:stretch/>
        </p:blipFill>
        <p:spPr>
          <a:xfrm>
            <a:off x="251640" y="4725000"/>
            <a:ext cx="4536000" cy="1718280"/>
          </a:xfrm>
          <a:prstGeom prst="rect">
            <a:avLst/>
          </a:prstGeom>
          <a:ln w="0">
            <a:noFill/>
          </a:ln>
        </p:spPr>
      </p:pic>
      <p:pic>
        <p:nvPicPr>
          <p:cNvPr id="144" name="Picture 2" descr="♥ nem mais nem menos ♥: Regra 60-30-10"/>
          <p:cNvPicPr/>
          <p:nvPr/>
        </p:nvPicPr>
        <p:blipFill>
          <a:blip r:embed="rId2"/>
          <a:stretch/>
        </p:blipFill>
        <p:spPr>
          <a:xfrm>
            <a:off x="5436000" y="4725000"/>
            <a:ext cx="3024000" cy="18720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47" name="Picture 2" descr="Margarida Ruivo Pinturas: A regra 60 - 30 - 10"/>
          <p:cNvPicPr/>
          <p:nvPr/>
        </p:nvPicPr>
        <p:blipFill>
          <a:blip r:embed="rId1"/>
          <a:stretch/>
        </p:blipFill>
        <p:spPr>
          <a:xfrm>
            <a:off x="-2160" y="10440"/>
            <a:ext cx="9145800" cy="682560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50" name="Picture 2" descr="Margarida Ruivo Pinturas: A regra 60 - 30 - 10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262626"/>
                </a:solidFill>
                <a:latin typeface="Eras Bold ITC"/>
              </a:rPr>
              <a:t>ATIVIDADE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/>
          </p:nvPr>
        </p:nvSpPr>
        <p:spPr>
          <a:xfrm>
            <a:off x="395640" y="1917000"/>
            <a:ext cx="828072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p>
            <a:pPr indent="0"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0" lang="pt-BR" sz="2800" spc="-1" strike="noStrike">
                <a:solidFill>
                  <a:srgbClr val="262626"/>
                </a:solidFill>
                <a:latin typeface="Calibri"/>
              </a:rPr>
              <a:t>Iniciar a criação da sua </a:t>
            </a:r>
            <a:r>
              <a:rPr b="1" lang="pt-BR" sz="2800" spc="-1" strike="noStrike">
                <a:solidFill>
                  <a:srgbClr val="262626"/>
                </a:solidFill>
                <a:latin typeface="Calibri"/>
              </a:rPr>
              <a:t>APRESENTAÇÃO</a:t>
            </a:r>
            <a:r>
              <a:rPr b="0" lang="pt-BR" sz="2800" spc="-1" strike="noStrike">
                <a:solidFill>
                  <a:srgbClr val="262626"/>
                </a:solidFill>
                <a:latin typeface="Calibri"/>
              </a:rPr>
              <a:t> e postar na plataforma até 30/11. (Não precisa estar pronta, mas deve). 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indent="0"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indent="0" algn="just">
              <a:lnSpc>
                <a:spcPct val="100000"/>
              </a:lnSpc>
              <a:spcBef>
                <a:spcPts val="561"/>
              </a:spcBef>
              <a:buNone/>
              <a:tabLst>
                <a:tab algn="l" pos="0"/>
              </a:tabLst>
            </a:pPr>
            <a:r>
              <a:rPr b="1" lang="pt-BR" sz="2800" spc="-1" strike="noStrike">
                <a:solidFill>
                  <a:srgbClr val="ff0000"/>
                </a:solidFill>
                <a:latin typeface="Calibri"/>
              </a:rPr>
              <a:t>OBRIGATÓRIO</a:t>
            </a:r>
            <a:r>
              <a:rPr b="0" lang="pt-BR" sz="2800" spc="-1" strike="noStrike">
                <a:solidFill>
                  <a:srgbClr val="ff0000"/>
                </a:solidFill>
                <a:latin typeface="Calibri"/>
              </a:rPr>
              <a:t>: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  <a:p>
            <a:pPr marL="343080" indent="-343080">
              <a:lnSpc>
                <a:spcPct val="100000"/>
              </a:lnSpc>
              <a:spcBef>
                <a:spcPts val="561"/>
              </a:spcBef>
              <a:buClr>
                <a:srgbClr val="262626"/>
              </a:buClr>
              <a:buFont typeface="Arial"/>
              <a:buChar char="•"/>
              <a:tabLst>
                <a:tab algn="l" pos="0"/>
              </a:tabLst>
            </a:pPr>
            <a:r>
              <a:rPr b="1" lang="pt-BR" sz="2800" spc="-1" strike="noStrike">
                <a:solidFill>
                  <a:srgbClr val="262626"/>
                </a:solidFill>
                <a:latin typeface="Calibri"/>
              </a:rPr>
              <a:t>Projeto integrador</a:t>
            </a:r>
            <a:r>
              <a:rPr b="0" lang="pt-BR" sz="2800" spc="-1" strike="noStrike">
                <a:solidFill>
                  <a:srgbClr val="262626"/>
                </a:solidFill>
                <a:latin typeface="Calibri"/>
              </a:rPr>
              <a:t>.</a:t>
            </a:r>
            <a:endParaRPr b="0" lang="pt-BR" sz="28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 algn="ctr">
              <a:lnSpc>
                <a:spcPct val="100000"/>
              </a:lnSpc>
              <a:buNone/>
            </a:pPr>
            <a:r>
              <a:rPr b="0" lang="pt-BR" sz="3600" spc="-1" strike="noStrike">
                <a:solidFill>
                  <a:srgbClr val="262626"/>
                </a:solidFill>
                <a:latin typeface="Eras Bold ITC"/>
              </a:rPr>
              <a:t>DICAS </a:t>
            </a:r>
            <a:endParaRPr b="0" lang="pt-BR" sz="36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/>
          </p:nvPr>
        </p:nvSpPr>
        <p:spPr>
          <a:xfrm>
            <a:off x="323640" y="177264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 fontScale="75000"/>
          </a:bodyPr>
          <a:p>
            <a:pPr lvl="1" marL="971640" indent="-51444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Tempo: 10 a 20 minutos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44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Ensaio é essencial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44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Texto somente para lembrar do que falar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44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Tópico já é ultrapassado / utilize SmartArt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44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Padronize fonte e cores. 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44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Use Seletor de cores / transparência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44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Imagem não é decoração 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44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Ocultar elementos gráficos quando necessário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  <a:p>
            <a:pPr lvl="1" marL="971640" indent="-514440">
              <a:lnSpc>
                <a:spcPct val="100000"/>
              </a:lnSpc>
              <a:spcBef>
                <a:spcPts val="641"/>
              </a:spcBef>
              <a:buClr>
                <a:srgbClr val="262626"/>
              </a:buClr>
              <a:buFont typeface="Calibri"/>
              <a:buAutoNum type="arabicPeriod"/>
            </a:pPr>
            <a:r>
              <a:rPr b="0" lang="pt-BR" sz="3200" spc="-1" strike="noStrike">
                <a:solidFill>
                  <a:srgbClr val="262626"/>
                </a:solidFill>
                <a:latin typeface="Calibri"/>
              </a:rPr>
              <a:t>Melhor uma apresentação com 50 slides “limpos” que 10 cheios de informações.</a:t>
            </a: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6" name="Picture 2" descr="Criando Bons Slides - Prof. Jiani Cardoso"/>
          <p:cNvPicPr/>
          <p:nvPr/>
        </p:nvPicPr>
        <p:blipFill>
          <a:blip r:embed="rId1"/>
          <a:srcRect l="0" t="0" r="0" b="11304"/>
          <a:stretch/>
        </p:blipFill>
        <p:spPr>
          <a:xfrm>
            <a:off x="1187640" y="908640"/>
            <a:ext cx="6933960" cy="461232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89" name="Picture 2" descr="Melhores dicas para criar e apresentar um slideshow do PowerPoint | Dicas e  Tutoriais | TechTudo"/>
          <p:cNvPicPr/>
          <p:nvPr/>
        </p:nvPicPr>
        <p:blipFill>
          <a:blip r:embed="rId1"/>
          <a:srcRect l="0" t="44432" r="0" b="25642"/>
          <a:stretch/>
        </p:blipFill>
        <p:spPr>
          <a:xfrm>
            <a:off x="24120" y="0"/>
            <a:ext cx="9204120" cy="1929600"/>
          </a:xfrm>
          <a:prstGeom prst="rect">
            <a:avLst/>
          </a:prstGeom>
          <a:ln w="0">
            <a:noFill/>
          </a:ln>
        </p:spPr>
      </p:pic>
      <p:pic>
        <p:nvPicPr>
          <p:cNvPr id="90" name="Picture 2" descr="Graduação em Engenharia Elétrica – Sistemas de Potência"/>
          <p:cNvPicPr/>
          <p:nvPr/>
        </p:nvPicPr>
        <p:blipFill>
          <a:blip r:embed="rId2"/>
          <a:srcRect l="0" t="0" r="0" b="15780"/>
          <a:stretch/>
        </p:blipFill>
        <p:spPr>
          <a:xfrm>
            <a:off x="539640" y="2709000"/>
            <a:ext cx="2259720" cy="2745720"/>
          </a:xfrm>
          <a:prstGeom prst="rect">
            <a:avLst/>
          </a:prstGeom>
          <a:ln w="0">
            <a:noFill/>
          </a:ln>
        </p:spPr>
      </p:pic>
      <p:sp>
        <p:nvSpPr>
          <p:cNvPr id="91" name="CaixaDeTexto 3"/>
          <p:cNvSpPr/>
          <p:nvPr/>
        </p:nvSpPr>
        <p:spPr>
          <a:xfrm>
            <a:off x="4428000" y="3861000"/>
            <a:ext cx="3672000" cy="14302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algn="ctr">
              <a:lnSpc>
                <a:spcPct val="100000"/>
              </a:lnSpc>
            </a:pPr>
            <a:r>
              <a:rPr b="1" lang="pt-BR" sz="4400" spc="-1" strike="noStrike">
                <a:solidFill>
                  <a:srgbClr val="ff0000"/>
                </a:solidFill>
                <a:latin typeface="Calibri"/>
              </a:rPr>
              <a:t>Mantenha a proporção</a:t>
            </a:r>
            <a:endParaRPr b="0" lang="pt-BR" sz="44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4" name="Picture 2" descr="Criando Bons Slides - Prof. Jiani Cardoso"/>
          <p:cNvPicPr/>
          <p:nvPr/>
        </p:nvPicPr>
        <p:blipFill>
          <a:blip r:embed="rId1"/>
          <a:srcRect l="73902" t="0" r="0" b="74470"/>
          <a:stretch/>
        </p:blipFill>
        <p:spPr>
          <a:xfrm>
            <a:off x="6168960" y="1353600"/>
            <a:ext cx="1808640" cy="13269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97" name="Picture 2" descr="CENTRO DE ESTUDOS PSICANALÍTICOS DE NATAL: SEMINÁRIO DE FREUD - A  CONSTRUÇÃO DA PSICANÁLISE - SLIDES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/>
          </p:nvPr>
        </p:nvSpPr>
        <p:spPr>
          <a:xfrm>
            <a:off x="179640" y="1600200"/>
            <a:ext cx="8506800" cy="4284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p>
            <a:pPr indent="0">
              <a:spcBef>
                <a:spcPts val="1417"/>
              </a:spcBef>
              <a:buNone/>
            </a:pPr>
            <a:endParaRPr b="0" lang="pt-BR" sz="3200" spc="-1" strike="noStrike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0" name="Picture 2" descr="Técnicas para criação de slides"/>
          <p:cNvPicPr/>
          <p:nvPr/>
        </p:nvPicPr>
        <p:blipFill>
          <a:blip r:embed="rId1"/>
          <a:stretch/>
        </p:blipFill>
        <p:spPr>
          <a:xfrm>
            <a:off x="0" y="0"/>
            <a:ext cx="9143640" cy="685764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1691640" y="163440"/>
            <a:ext cx="7452000" cy="114264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p>
            <a:pPr indent="0">
              <a:buNone/>
            </a:pPr>
            <a:endParaRPr b="0" lang="pt-BR" sz="1800" spc="-1" strike="noStrike">
              <a:solidFill>
                <a:srgbClr val="000000"/>
              </a:solidFill>
              <a:latin typeface="Calibri"/>
            </a:endParaRPr>
          </a:p>
        </p:txBody>
      </p:sp>
      <p:graphicFrame>
        <p:nvGraphicFramePr>
          <p:cNvPr id="102" name="Espaço Reservado para Conteúdo 3"/>
          <p:cNvGraphicFramePr/>
          <p:nvPr/>
        </p:nvGraphicFramePr>
        <p:xfrm>
          <a:off x="323640" y="2565000"/>
          <a:ext cx="8507160" cy="741240"/>
        </p:xfrm>
        <a:graphic>
          <a:graphicData uri="http://schemas.openxmlformats.org/drawingml/2006/table">
            <a:tbl>
              <a:tblPr/>
              <a:tblGrid>
                <a:gridCol w="2835720"/>
                <a:gridCol w="2835720"/>
                <a:gridCol w="2835720"/>
              </a:tblGrid>
              <a:tr h="370800"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  <a:tr h="370800"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  <a:tc>
                  <a:tcPr anchor="t" marL="91440" marR="9144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noFill/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4047</TotalTime>
  <Application>LibreOffice/7.4.1.2$Windows_X86_64 LibreOffice_project/3c58a8f3a960df8bc8fd77b461821e42c061c5f0</Application>
  <AppVersion>15.0000</AppVersion>
  <Words>244</Words>
  <Paragraphs>62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2018-11-06T12:43:50Z</dcterms:created>
  <dc:creator>estagio</dc:creator>
  <dc:description/>
  <dc:language>pt-BR</dc:language>
  <cp:lastModifiedBy>Lucas Ronchi</cp:lastModifiedBy>
  <dcterms:modified xsi:type="dcterms:W3CDTF">2022-11-29T22:01:12Z</dcterms:modified>
  <cp:revision>165</cp:revision>
  <dc:subject/>
  <dc:title>Slide 1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3</vt:i4>
  </property>
  <property fmtid="{D5CDD505-2E9C-101B-9397-08002B2CF9AE}" pid="3" name="PresentationFormat">
    <vt:lpwstr>Apresentação na tela (4:3)</vt:lpwstr>
  </property>
  <property fmtid="{D5CDD505-2E9C-101B-9397-08002B2CF9AE}" pid="4" name="Slides">
    <vt:i4>30</vt:i4>
  </property>
</Properties>
</file>